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352" r:id="rId3"/>
    <p:sldId id="353" r:id="rId4"/>
    <p:sldId id="393" r:id="rId5"/>
    <p:sldId id="394" r:id="rId6"/>
    <p:sldId id="395" r:id="rId7"/>
    <p:sldId id="396" r:id="rId8"/>
    <p:sldId id="371" r:id="rId9"/>
    <p:sldId id="382" r:id="rId10"/>
    <p:sldId id="385" r:id="rId11"/>
    <p:sldId id="387" r:id="rId12"/>
    <p:sldId id="386" r:id="rId13"/>
    <p:sldId id="388" r:id="rId14"/>
    <p:sldId id="422" r:id="rId15"/>
    <p:sldId id="423" r:id="rId16"/>
    <p:sldId id="424" r:id="rId17"/>
    <p:sldId id="384" r:id="rId18"/>
    <p:sldId id="397" r:id="rId19"/>
    <p:sldId id="389" r:id="rId20"/>
    <p:sldId id="398" r:id="rId21"/>
    <p:sldId id="399" r:id="rId22"/>
    <p:sldId id="391" r:id="rId23"/>
    <p:sldId id="390" r:id="rId24"/>
    <p:sldId id="431" r:id="rId25"/>
    <p:sldId id="432" r:id="rId26"/>
    <p:sldId id="403" r:id="rId27"/>
    <p:sldId id="392" r:id="rId28"/>
    <p:sldId id="402" r:id="rId29"/>
    <p:sldId id="401" r:id="rId30"/>
    <p:sldId id="409" r:id="rId31"/>
    <p:sldId id="413" r:id="rId32"/>
    <p:sldId id="407" r:id="rId33"/>
    <p:sldId id="412" r:id="rId34"/>
    <p:sldId id="411" r:id="rId35"/>
    <p:sldId id="410" r:id="rId36"/>
    <p:sldId id="414" r:id="rId37"/>
    <p:sldId id="408" r:id="rId38"/>
    <p:sldId id="449" r:id="rId39"/>
    <p:sldId id="380" r:id="rId40"/>
    <p:sldId id="381" r:id="rId41"/>
    <p:sldId id="415" r:id="rId42"/>
    <p:sldId id="416" r:id="rId43"/>
    <p:sldId id="428" r:id="rId44"/>
    <p:sldId id="430" r:id="rId45"/>
    <p:sldId id="429" r:id="rId46"/>
    <p:sldId id="433" r:id="rId47"/>
    <p:sldId id="434" r:id="rId48"/>
    <p:sldId id="436" r:id="rId49"/>
    <p:sldId id="435" r:id="rId50"/>
    <p:sldId id="360" r:id="rId51"/>
    <p:sldId id="363" r:id="rId52"/>
    <p:sldId id="366" r:id="rId53"/>
    <p:sldId id="365" r:id="rId54"/>
    <p:sldId id="364" r:id="rId55"/>
    <p:sldId id="369" r:id="rId56"/>
    <p:sldId id="368" r:id="rId57"/>
    <p:sldId id="370" r:id="rId58"/>
    <p:sldId id="374" r:id="rId59"/>
    <p:sldId id="367" r:id="rId60"/>
    <p:sldId id="419" r:id="rId61"/>
    <p:sldId id="426" r:id="rId62"/>
    <p:sldId id="355" r:id="rId63"/>
    <p:sldId id="354" r:id="rId64"/>
    <p:sldId id="420" r:id="rId65"/>
    <p:sldId id="427" r:id="rId66"/>
    <p:sldId id="453" r:id="rId67"/>
    <p:sldId id="454" r:id="rId68"/>
    <p:sldId id="455" r:id="rId69"/>
    <p:sldId id="456" r:id="rId70"/>
    <p:sldId id="439" r:id="rId71"/>
    <p:sldId id="442" r:id="rId72"/>
    <p:sldId id="441" r:id="rId73"/>
    <p:sldId id="443" r:id="rId74"/>
    <p:sldId id="444" r:id="rId75"/>
    <p:sldId id="445" r:id="rId76"/>
    <p:sldId id="446" r:id="rId77"/>
    <p:sldId id="447" r:id="rId78"/>
    <p:sldId id="448" r:id="rId79"/>
    <p:sldId id="425" r:id="rId80"/>
    <p:sldId id="302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239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9ED3109-CBE6-452C-9621-D90D2B2BEBF7}" type="datetimeFigureOut">
              <a:rPr lang="ru-RU" smtClean="0"/>
              <a:pPr/>
              <a:t>30.10.2019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0664DDB-F67F-4C6E-A7AB-55DF374821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-kassa.ru/elektronnaya-podpis-ecp-kep/" TargetMode="External"/><Relationship Id="rId2" Type="http://schemas.openxmlformats.org/officeDocument/2006/relationships/hyperlink" Target="https://&#1095;&#1077;&#1089;&#1090;&#1085;&#1099;&#1081;&#1079;&#1085;&#1072;&#1082;.&#1088;&#1092;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ias.nalog.ru/ExtendedSearchPage.aspx" TargetMode="External"/><Relationship Id="rId4" Type="http://schemas.openxmlformats.org/officeDocument/2006/relationships/hyperlink" Target="https://digital.gov.ru/ru/activity/govservices/2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igital.gov.ru/ru/appeals/faq/39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fias.nalog.ru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roszdravnadzor.ru/marking/collection" TargetMode="External"/><Relationship Id="rId2" Type="http://schemas.openxmlformats.org/officeDocument/2006/relationships/hyperlink" Target="http://www.roszdravn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&#1095;&#1077;&#1089;&#1090;&#1085;&#1099;&#1081;&#1079;&#1085;&#1072;&#1082;.&#1088;&#1092;/lectures/?ELEMENT_ID=48221&amp;STREAM=1" TargetMode="External"/><Relationship Id="rId5" Type="http://schemas.openxmlformats.org/officeDocument/2006/relationships/hyperlink" Target="https://&#1095;&#1077;&#1089;&#1090;&#1085;&#1099;&#1081;&#1079;&#1085;&#1072;&#1082;.&#1088;&#1092;/lectures/?ELEMENT_ID=68232&amp;STREAM=1" TargetMode="External"/><Relationship Id="rId4" Type="http://schemas.openxmlformats.org/officeDocument/2006/relationships/hyperlink" Target="https://&#1095;&#1077;&#1089;&#1090;&#1085;&#1099;&#1081;&#1079;&#1085;&#1072;&#1082;.&#1088;&#1092;/lectures/?ELEMENT_ID=66726&amp;STREAM=1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736"/>
            <a:ext cx="7772400" cy="192882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ФГИС «МДЛП»</a:t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Мониторинг движения </a:t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лекарственных препаратов)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9322" y="4286256"/>
            <a:ext cx="2628896" cy="1752600"/>
          </a:xfrm>
        </p:spPr>
        <p:txBody>
          <a:bodyPr>
            <a:normAutofit lnSpcReduction="10000"/>
          </a:bodyPr>
          <a:lstStyle/>
          <a:p>
            <a:r>
              <a:rPr lang="ru-R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Кусатов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Степан Святославович –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Первый заместитель генерального директора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АО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Сахафармация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Kusatov.SS\Desktop\для слайдов\2019-10-09_16-52-2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7710518" cy="6072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Kusatov.SS\Desktop\для слайдов\2019-10-09_16-16-5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7715303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Kusatov.SS\YandexDisk\Скриншоты\2019-10-09_18-54-4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2852"/>
            <a:ext cx="7686700" cy="6211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Kusatov.SS\YandexDisk\Скриншоты\2019-10-09_18-55-4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7786742" cy="6221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usatov.SS.SFRM\Desktop\для презентации Маркировка\Порядок подкл и работа апт учр с ИС МАРКИРОВКА_003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7715304" cy="5851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Kusatov.SS.SFRM\Desktop\для презентации Маркировка\Порядок подкл и работа апт учр с ИС МАРКИРОВКА_005.bm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7929618" cy="59229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Kusatov.SS\YandexDisk\Скриншоты\2019-10-09_19-26-4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7715304" cy="6259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Kusatov.SS\Desktop\для слайдов\2019-10-09_16-52-5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29"/>
            <a:ext cx="7615262" cy="5812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Kusatov.SS\Desktop\для слайдов\2019-10-09_16-21-2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7715304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Kusatov.SS\Desktop\для слайдов\2019-10-09_16-37-2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7858180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Цели и задачи ФГИС МДЛП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Kusatov.SS\YandexDisk\Скриншоты\2019-10-09_17-51-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21537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Kusatov.SS\YandexDisk\Скриншоты\2019-10-09_19-04-4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7786741" cy="6259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Kusatov.SS\Desktop\для слайдов\2019-10-09_16-30-1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4290"/>
            <a:ext cx="7467600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Kusatov.SS\Desktop\IMG-20191009-WA00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7715304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Kusatov.SS\Desktop\icq_photo_10_09_2019_10_59_50.45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85728"/>
            <a:ext cx="4357718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Kusatov.SS\YandexDisk\Скриншоты\2019-10-10_09-17-2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43050"/>
            <a:ext cx="8115328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Kusatov.SS\YandexDisk\Скриншоты\2019-10-10_09-19-1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28"/>
            <a:ext cx="6715172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Kusatov.SS\YandexDisk\Скриншоты\2019-10-09_19-08-1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785818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Kusatov.SS\Desktop\для слайдов\2019-10-09_16-21-1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001055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Kusatov.SS\Desktop\для слайдов\2019-10-09_16-37-48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778674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Kusatov.SS\Desktop\для слайдов\2019-10-09_16-38-2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29"/>
            <a:ext cx="7615262" cy="5812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Основные документы и сайты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usatov.SS\YandexDisk\Скриншоты\2019-10-09_17-55-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8429683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Kusatov.SS\YandexDisk\Скриншоты\2019-10-09_19-13-28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7929618" cy="6259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Kusatov.SS\YandexDisk\Скриншоты\2019-10-09_19-14-3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01122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Kusatov.SS\YandexDisk\Скриншоты\2019-10-09_19-15-3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15435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Kusatov.SS\YandexDisk\Скриншоты\2019-10-09_19-16-1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01121" cy="6259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Kusatov.SS\YandexDisk\Скриншоты\2019-10-09_19-16-4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259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Kusatov.SS\YandexDisk\Скриншоты\2019-10-09_19-17-4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Kusatov.SS\YandexDisk\Скриншоты\2019-10-09_19-18-1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Kusatov.SS\YandexDisk\Скриншоты\2019-10-09_19-19-0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429684" cy="6259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Kusatov.SS\YandexDisk\Скриншоты\2019-10-10_09-50-2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7929618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Алгоритм действий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7467600" cy="518809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Все требования  для работы в ФГИС МДЛП  подробно изложены на сайте </a:t>
            </a:r>
            <a:r>
              <a:rPr lang="ru-RU" dirty="0" err="1" smtClean="0">
                <a:hlinkClick r:id="rId2"/>
              </a:rPr>
              <a:t>честныйзнак.рф</a:t>
            </a:r>
            <a:r>
              <a:rPr lang="ru-RU" dirty="0" smtClean="0"/>
              <a:t>. Успешная регистрация в системе «Честный ЗНАК» возможна при соблюдении следующих условий:</a:t>
            </a:r>
          </a:p>
          <a:p>
            <a:pPr lvl="0"/>
            <a:r>
              <a:rPr lang="ru-RU" dirty="0" smtClean="0"/>
              <a:t>Руководитель (директор, главный врач, собственник) должен оформить и получить </a:t>
            </a:r>
            <a:r>
              <a:rPr lang="ru-RU" dirty="0" smtClean="0">
                <a:hlinkClick r:id="rId3"/>
              </a:rPr>
              <a:t>усиленную  квалифицированную электронную подпись</a:t>
            </a:r>
            <a:r>
              <a:rPr lang="ru-RU" dirty="0" smtClean="0"/>
              <a:t>. Оформить подпись на любого другого сотрудника нельзя. Получить </a:t>
            </a:r>
            <a:r>
              <a:rPr lang="ru-RU" dirty="0" err="1" smtClean="0"/>
              <a:t>криптозащитную</a:t>
            </a:r>
            <a:r>
              <a:rPr lang="ru-RU" dirty="0" smtClean="0"/>
              <a:t> идентификацию можно в сертифицированных удостоверяющих центрах Минсвязи, их перечень есть на </a:t>
            </a:r>
            <a:r>
              <a:rPr lang="ru-RU" dirty="0" err="1" smtClean="0">
                <a:hlinkClick r:id="rId4"/>
              </a:rPr>
              <a:t>интернет-странице</a:t>
            </a:r>
            <a:r>
              <a:rPr lang="ru-RU" dirty="0" smtClean="0">
                <a:hlinkClick r:id="rId4"/>
              </a:rPr>
              <a:t> Министерства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Сведения, содержащиеся в УКЭП, должны быть идентичны тем данным, которые внесены в ведомственные реестры. То есть, информация о руководителе, ИНН организации не должны  отличаться от тех, которые содержаться в  ЕГРЮЛ, ЕГРИП.</a:t>
            </a:r>
          </a:p>
          <a:p>
            <a:pPr lvl="0"/>
            <a:r>
              <a:rPr lang="ru-RU" dirty="0" smtClean="0"/>
              <a:t>Действительный адрес должен быть внесен в федеральную адресную базу и иметь уникальный идентификатор. Убедиться   в  зарегистрированных   адресах  можно на сайте </a:t>
            </a:r>
            <a:r>
              <a:rPr lang="ru-RU" dirty="0" smtClean="0">
                <a:hlinkClick r:id="rId5"/>
              </a:rPr>
              <a:t>ФИАС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http://www.roszdravnadzor.ru/marking/collection/documents/b2886#page=1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71612"/>
            <a:ext cx="7467600" cy="459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Алгоритм действий, на примере МО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1506" name="Picture 2" descr="C:\Users\Kusatov.SS\YandexDisk\Скриншоты\2019-10-09_18-46-2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00108"/>
            <a:ext cx="7467600" cy="4959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Kusatov.SS\YandexDisk\Скриншоты\2019-10-09_19-21-25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7572428" cy="6259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Kusatov.SS\YandexDisk\Скриншоты\2019-10-09_19-23-2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28604"/>
            <a:ext cx="7686700" cy="6035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https://xn--80ajghhoc2aj1c8b.xn--p1ai/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00174"/>
            <a:ext cx="74676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Ссылки на Ролик и инструкцию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Kusatov.SS\YandexDisk\Скриншоты\2019-10-10_09-14-0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28736"/>
            <a:ext cx="7467600" cy="4272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https://xn--80ajghhoc2aj1c8b.xn--p1ai/business/projects/medicines/</a:t>
            </a:r>
            <a:endParaRPr lang="ru-RU" dirty="0"/>
          </a:p>
        </p:txBody>
      </p:sp>
      <p:pic>
        <p:nvPicPr>
          <p:cNvPr id="3074" name="Picture 2" descr="C:\Users\Kusatov.SS\YandexDisk\Скриншоты\2019-10-10_09-11-2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00174"/>
            <a:ext cx="761526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Kusatov.SS\YandexDisk\Скриншоты\2019-10-10_09-20-5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28"/>
            <a:ext cx="5355933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Kusatov.SS\YandexDisk\Скриншоты\2019-10-10_09-22-2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7143799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Kusatov.SS\YandexDisk\Скриншоты\2019-10-10_09-24-0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735811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Kusatov.SS\YandexDisk\Скриншоты\2019-10-10_09-24-4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14290"/>
            <a:ext cx="6643734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https://xn--80ajghhoc2aj1c8b.xn--p1ai/business/projects/medicines/</a:t>
            </a:r>
            <a:endParaRPr lang="ru-RU" dirty="0"/>
          </a:p>
        </p:txBody>
      </p:sp>
      <p:pic>
        <p:nvPicPr>
          <p:cNvPr id="8194" name="Picture 2" descr="C:\Users\Kusatov.SS\YandexDisk\Скриншоты\2019-10-09_18-08-5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71612"/>
            <a:ext cx="7467600" cy="4629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Регистрация</a:t>
            </a:r>
            <a:endParaRPr lang="ru-RU" dirty="0"/>
          </a:p>
        </p:txBody>
      </p:sp>
      <p:pic>
        <p:nvPicPr>
          <p:cNvPr id="10242" name="Picture 2" descr="C:\Users\Kusatov.SS\Desktop\02d8-109c-9fc7-f4b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4980" y="1600200"/>
            <a:ext cx="6672039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Kusatov.SS\Downloads\1021-43d8-90ab-5f45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28"/>
            <a:ext cx="7467600" cy="6164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/>
              <a:t>После добавления сертификата добавить недостающие данные</a:t>
            </a:r>
            <a:endParaRPr lang="ru-RU" sz="2000" b="1" dirty="0"/>
          </a:p>
        </p:txBody>
      </p:sp>
      <p:pic>
        <p:nvPicPr>
          <p:cNvPr id="12290" name="Picture 2" descr="C:\Users\Kusatov.SS\Downloads\944e-fb8d-fade-f7e1(1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7786742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Kusatov.SS\Downloads\ff3a-1985-82f1-81a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28"/>
            <a:ext cx="761526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Kusatov.SS\Downloads\2b8e-e7b0-aa15-bdcb(1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28"/>
            <a:ext cx="7686700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9399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При регистрации указать рабочий и ДОСТУПНЫЙ адрес электронной почты. На указанный адрес придет уведомление о статусе регистрации.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При возникновении проблем необходимо обратится в службу технической поддержки (см.ниже)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15362" name="Picture 2" descr="C:\Users\Kusatov.SS\Downloads\758c-8ab8-5482-8f1f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7643866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/>
              <a:t>После входа в личный кабинет, найти вкладку Анкеты и договоры, оформить заявку  на Регистратор Выбытия</a:t>
            </a:r>
            <a:endParaRPr lang="ru-RU" sz="2000" b="1" dirty="0"/>
          </a:p>
        </p:txBody>
      </p:sp>
      <p:pic>
        <p:nvPicPr>
          <p:cNvPr id="16386" name="Picture 2" descr="C:\Users\Kusatov.SS\Downloads\3cc7-d08a-47eb-56b4(1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43050"/>
            <a:ext cx="8115328" cy="3197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Kusatov.SS\Downloads\73b6-11bf-11e6-ba5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8644030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pPr algn="ctr"/>
            <a:r>
              <a:rPr lang="ru-RU" b="1" dirty="0" smtClean="0"/>
              <a:t>Оформление договоров</a:t>
            </a:r>
            <a:endParaRPr lang="ru-RU" b="1" dirty="0"/>
          </a:p>
        </p:txBody>
      </p:sp>
      <p:pic>
        <p:nvPicPr>
          <p:cNvPr id="18434" name="Picture 2" descr="C:\Users\Kusatov.SS\Downloads\a688-a684-6e0d-a49a(1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85860"/>
            <a:ext cx="7615262" cy="4429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Служба поддержки единой национальной системы </a:t>
            </a:r>
          </a:p>
          <a:p>
            <a:pPr algn="ctr">
              <a:buNone/>
            </a:pPr>
            <a:r>
              <a:rPr lang="ru-RU" sz="4000" b="1" dirty="0" smtClean="0"/>
              <a:t>цифровой маркировки Честный ЗНАК</a:t>
            </a:r>
          </a:p>
          <a:p>
            <a:pPr algn="ctr">
              <a:buNone/>
            </a:pPr>
            <a:r>
              <a:rPr lang="ru-RU" sz="4000" b="1" dirty="0" smtClean="0"/>
              <a:t>8(800)222-15-23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https://digital.gov.ru/ru/appeals/faq/39/</a:t>
            </a:r>
            <a:endParaRPr lang="ru-RU" dirty="0"/>
          </a:p>
        </p:txBody>
      </p:sp>
      <p:pic>
        <p:nvPicPr>
          <p:cNvPr id="5122" name="Picture 2" descr="C:\Users\Kusatov.SS\YandexDisk\Скриншоты\2019-10-09_18-04-2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71612"/>
            <a:ext cx="7572428" cy="4929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Kusatov.SS\YandexDisk\Скриншоты\2019-10-09_19-25-2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7858180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Центр компетенции по РС(Я)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АО «</a:t>
            </a:r>
            <a:r>
              <a:rPr lang="ru-RU" dirty="0" err="1" smtClean="0"/>
              <a:t>Сахафармация</a:t>
            </a:r>
            <a:r>
              <a:rPr lang="ru-RU" dirty="0" smtClean="0"/>
              <a:t>»</a:t>
            </a:r>
          </a:p>
          <a:p>
            <a:pPr algn="ctr">
              <a:buNone/>
            </a:pPr>
            <a:r>
              <a:rPr lang="ru-RU" dirty="0" smtClean="0"/>
              <a:t>Горячая линия (по вопросам регистрации) </a:t>
            </a:r>
          </a:p>
          <a:p>
            <a:pPr algn="ctr">
              <a:buNone/>
            </a:pPr>
            <a:r>
              <a:rPr lang="ru-RU" smtClean="0"/>
              <a:t> 8-924-897-00-60</a:t>
            </a:r>
            <a:endParaRPr lang="ru-RU" dirty="0" smtClean="0"/>
          </a:p>
          <a:p>
            <a:pPr algn="ctr">
              <a:buNone/>
            </a:pPr>
            <a:r>
              <a:rPr lang="ru-RU" dirty="0" err="1" smtClean="0"/>
              <a:t>Боглачев</a:t>
            </a:r>
            <a:r>
              <a:rPr lang="ru-RU" dirty="0" smtClean="0"/>
              <a:t> Владимир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Центры компетенции для МО</a:t>
            </a:r>
            <a:endParaRPr lang="ru-RU" b="1" dirty="0"/>
          </a:p>
        </p:txBody>
      </p:sp>
      <p:pic>
        <p:nvPicPr>
          <p:cNvPr id="4098" name="Picture 2" descr="C:\Users\Kusatov.SS\YandexDisk\Скриншоты\2019-10-09_18-02-1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3" y="1643063"/>
            <a:ext cx="7429552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Центры компетенции для МО</a:t>
            </a:r>
            <a:endParaRPr lang="ru-RU" b="1" dirty="0"/>
          </a:p>
        </p:txBody>
      </p:sp>
      <p:pic>
        <p:nvPicPr>
          <p:cNvPr id="3074" name="Picture 2" descr="C:\Users\Kusatov.SS\Desktop\для слайдов\2019-10-09_16-34-3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4071966" cy="3929090"/>
          </a:xfrm>
          <a:prstGeom prst="rect">
            <a:avLst/>
          </a:prstGeom>
          <a:noFill/>
        </p:spPr>
      </p:pic>
      <p:pic>
        <p:nvPicPr>
          <p:cNvPr id="3075" name="Picture 3" descr="C:\Users\Kusatov.SS\Desktop\для слайдов\2019-10-09_16-34-4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928802"/>
            <a:ext cx="4286279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http://www.roszdravnadzor.ru/pages/about/conference/markirovka</a:t>
            </a:r>
            <a:endParaRPr lang="ru-RU" dirty="0"/>
          </a:p>
        </p:txBody>
      </p:sp>
      <p:pic>
        <p:nvPicPr>
          <p:cNvPr id="50178" name="Picture 2" descr="C:\Users\Kusatov.SS\YandexDisk\Скриншоты\2019-10-09_19-32-4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70603"/>
            <a:ext cx="7467600" cy="4332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https://xn--80ajghhoc2aj1c8b.xn--p1ai/lectures/?ELEMENT_ID=48221&amp;STREAM=1</a:t>
            </a:r>
            <a:endParaRPr lang="ru-RU" dirty="0"/>
          </a:p>
        </p:txBody>
      </p:sp>
      <p:pic>
        <p:nvPicPr>
          <p:cNvPr id="1026" name="Picture 2" descr="C:\Users\Kusatov.SS\YandexDisk\Скриншоты\2019-10-10_09-06-0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8001056" cy="5045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Kusatov.SS\YandexDisk\Скриншоты\2019-10-15_09-56-2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7715304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Kusatov.SS\YandexDisk\Скриншоты\2019-10-15_09-59-0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57166"/>
            <a:ext cx="7615262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Kusatov.SS\YandexDisk\Скриншоты\2019-10-15_09-57-0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28"/>
            <a:ext cx="7686700" cy="5816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Kusatov.SS\YandexDisk\Скриншоты\2019-10-15_09-58-0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5728"/>
            <a:ext cx="7686700" cy="5768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https://fias.nalog.ru/</a:t>
            </a:r>
            <a:endParaRPr lang="ru-RU" dirty="0"/>
          </a:p>
        </p:txBody>
      </p:sp>
      <p:pic>
        <p:nvPicPr>
          <p:cNvPr id="6146" name="Picture 2" descr="C:\Users\Kusatov.SS\YandexDisk\Скриншоты\2019-10-09_18-06-17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1600200"/>
            <a:ext cx="7572428" cy="487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Вопросы-ответы</a:t>
            </a:r>
            <a:endParaRPr lang="ru-RU" dirty="0"/>
          </a:p>
        </p:txBody>
      </p:sp>
      <p:pic>
        <p:nvPicPr>
          <p:cNvPr id="11267" name="Picture 3" descr="C:\Users\Kusatov.SS\YandexDisk\Скриншоты\2019-10-10_09-38-4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685804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Kusatov.SS\YandexDisk\Скриншоты\2019-10-10_09-39-1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67151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Kusatov.SS\YandexDisk\Скриншоты\2019-10-10_09-38-06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001055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Kusatov.SS\YandexDisk\Скриншоты\2019-10-10_09-41-4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290"/>
            <a:ext cx="6429420" cy="61880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Kusatov.SS\YandexDisk\Скриншоты\2019-10-10_09-42-3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5500725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Kusatov.SS\YandexDisk\Скриншоты\2019-10-10_09-43-0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4290"/>
            <a:ext cx="6143668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Kusatov.SS\YandexDisk\Скриншоты\2019-10-10_09-44-44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571504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Kusatov.SS\YandexDisk\Скриншоты\2019-10-10_09-46-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7" y="0"/>
            <a:ext cx="59675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14290"/>
            <a:ext cx="635798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285728"/>
            <a:ext cx="7467600" cy="6188224"/>
          </a:xfrm>
        </p:spPr>
        <p:txBody>
          <a:bodyPr>
            <a:normAutofit fontScale="70000" lnSpcReduction="20000"/>
          </a:bodyPr>
          <a:lstStyle/>
          <a:p>
            <a:r>
              <a:rPr lang="ru-RU" b="1" u="sng" dirty="0" smtClean="0"/>
              <a:t>Все материалы в открытом доступе, их нужно смотреть и изучать.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smtClean="0"/>
              <a:t>С информацией Всероссийского совещания по внедрению информационной системы маркировки лекарственных препаратов на территории Российской Федерации нужно ознакомиться на сайте </a:t>
            </a:r>
            <a:r>
              <a:rPr lang="ru-RU" dirty="0" err="1" smtClean="0"/>
              <a:t>Росздравнадзор</a:t>
            </a:r>
            <a:r>
              <a:rPr lang="ru-RU" dirty="0" smtClean="0"/>
              <a:t> </a:t>
            </a:r>
            <a:r>
              <a:rPr lang="ru-RU" u="sng" dirty="0" smtClean="0">
                <a:hlinkClick r:id="rId2"/>
              </a:rPr>
              <a:t>http://www.roszdravna</a:t>
            </a:r>
            <a:r>
              <a:rPr lang="ru-RU" dirty="0" smtClean="0"/>
              <a:t> </a:t>
            </a:r>
            <a:r>
              <a:rPr lang="ru-RU" dirty="0" err="1" smtClean="0"/>
              <a:t>dzor.ru</a:t>
            </a:r>
            <a:r>
              <a:rPr lang="ru-RU" dirty="0" smtClean="0"/>
              <a:t>/</a:t>
            </a:r>
            <a:r>
              <a:rPr lang="ru-RU" dirty="0" err="1" smtClean="0"/>
              <a:t>pages</a:t>
            </a:r>
            <a:r>
              <a:rPr lang="ru-RU" dirty="0" smtClean="0"/>
              <a:t>/</a:t>
            </a:r>
            <a:r>
              <a:rPr lang="ru-RU" dirty="0" err="1" smtClean="0"/>
              <a:t>ab...markirovka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Так же на сайте </a:t>
            </a:r>
            <a:r>
              <a:rPr lang="ru-RU" dirty="0" err="1" smtClean="0"/>
              <a:t>Росздравнадзора</a:t>
            </a:r>
            <a:r>
              <a:rPr lang="ru-RU" dirty="0" smtClean="0"/>
              <a:t> размещен Сборник методических документов для работы в ФГИС МДЛП(</a:t>
            </a:r>
            <a:r>
              <a:rPr lang="ru-RU" u="sng" dirty="0" smtClean="0">
                <a:hlinkClick r:id="rId3"/>
              </a:rPr>
              <a:t>http://roszdravnadzor.ru/marking/collection</a:t>
            </a:r>
            <a:r>
              <a:rPr lang="ru-RU" dirty="0" smtClean="0"/>
              <a:t>).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Ссылки на видео с лекциями и разъяснениями выложены на сайте Честный знак:</a:t>
            </a:r>
          </a:p>
          <a:p>
            <a:r>
              <a:rPr lang="ru-RU" dirty="0" smtClean="0"/>
              <a:t>- лекция 1 (регистрация): </a:t>
            </a:r>
            <a:r>
              <a:rPr lang="ru-RU" u="sng" dirty="0" smtClean="0">
                <a:hlinkClick r:id="rId4"/>
              </a:rPr>
              <a:t>https://честныйзнак.рф/lectures/?ELEMENT_ID=66726&amp;STREAM=1</a:t>
            </a:r>
            <a:endParaRPr lang="ru-RU" dirty="0" smtClean="0"/>
          </a:p>
          <a:p>
            <a:r>
              <a:rPr lang="ru-RU" dirty="0" smtClean="0"/>
              <a:t>- лекция 2 (действия после регистрации): </a:t>
            </a:r>
            <a:r>
              <a:rPr lang="ru-RU" u="sng" dirty="0" smtClean="0">
                <a:hlinkClick r:id="rId5"/>
              </a:rPr>
              <a:t>https://честныйзнак.рф/lectures/?ELEMENT_ID=68232&amp;STREAM=1</a:t>
            </a:r>
            <a:endParaRPr lang="ru-RU" dirty="0" smtClean="0"/>
          </a:p>
          <a:p>
            <a:r>
              <a:rPr lang="ru-RU" dirty="0" smtClean="0"/>
              <a:t>- общая лекция для аптек: </a:t>
            </a:r>
            <a:r>
              <a:rPr lang="ru-RU" u="sng" dirty="0" smtClean="0">
                <a:hlinkClick r:id="rId6"/>
              </a:rPr>
              <a:t>https://честныйзнак.рф/lectures/?ELEMENT_ID=48221&amp;STREAM=1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Kusatov.SS\YandexDisk\Скриншоты\2019-10-09_18-16-5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7858180" cy="6188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2920" y="530352"/>
            <a:ext cx="8183880" cy="53275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5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54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5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Kusatov.SS\Desktop\для слайдов\2019-10-09_16-52-03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9"/>
            <a:ext cx="7858180" cy="5789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830</TotalTime>
  <Words>197</Words>
  <Application>Microsoft Office PowerPoint</Application>
  <PresentationFormat>Экран (4:3)</PresentationFormat>
  <Paragraphs>50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1" baseType="lpstr">
      <vt:lpstr>Эркер</vt:lpstr>
      <vt:lpstr>ФГИС «МДЛП» (Мониторинг движения  лекарственных препаратов)</vt:lpstr>
      <vt:lpstr>Цели и задачи ФГИС МДЛП</vt:lpstr>
      <vt:lpstr>Основные документы и сайты</vt:lpstr>
      <vt:lpstr>http://www.roszdravnadzor.ru/marking/collection/documents/b2886#page=1</vt:lpstr>
      <vt:lpstr>https://xn--80ajghhoc2aj1c8b.xn--p1ai/business/projects/medicines/</vt:lpstr>
      <vt:lpstr>https://digital.gov.ru/ru/appeals/faq/39/</vt:lpstr>
      <vt:lpstr>https://fias.nalog.ru/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Алгоритм действий</vt:lpstr>
      <vt:lpstr>Алгоритм действий, на примере МО</vt:lpstr>
      <vt:lpstr>Слайд 41</vt:lpstr>
      <vt:lpstr>Слайд 42</vt:lpstr>
      <vt:lpstr>https://xn--80ajghhoc2aj1c8b.xn--p1ai/</vt:lpstr>
      <vt:lpstr>Ссылки на Ролик и инструкцию </vt:lpstr>
      <vt:lpstr>https://xn--80ajghhoc2aj1c8b.xn--p1ai/business/projects/medicines/</vt:lpstr>
      <vt:lpstr>Слайд 46</vt:lpstr>
      <vt:lpstr>Слайд 47</vt:lpstr>
      <vt:lpstr>Слайд 48</vt:lpstr>
      <vt:lpstr>Слайд 49</vt:lpstr>
      <vt:lpstr>Регистрация</vt:lpstr>
      <vt:lpstr>Слайд 51</vt:lpstr>
      <vt:lpstr>После добавления сертификата добавить недостающие данные</vt:lpstr>
      <vt:lpstr>Слайд 53</vt:lpstr>
      <vt:lpstr>Слайд 54</vt:lpstr>
      <vt:lpstr>При регистрации указать рабочий и ДОСТУПНЫЙ адрес электронной почты. На указанный адрес придет уведомление о статусе регистрации.  При возникновении проблем необходимо обратится в службу технической поддержки (см.ниже) </vt:lpstr>
      <vt:lpstr>После входа в личный кабинет, найти вкладку Анкеты и договоры, оформить заявку  на Регистратор Выбытия</vt:lpstr>
      <vt:lpstr>Слайд 57</vt:lpstr>
      <vt:lpstr>Оформление договоров</vt:lpstr>
      <vt:lpstr>Слайд 59</vt:lpstr>
      <vt:lpstr>Слайд 60</vt:lpstr>
      <vt:lpstr>Центр компетенции по РС(Я)</vt:lpstr>
      <vt:lpstr>Центры компетенции для МО</vt:lpstr>
      <vt:lpstr>Центры компетенции для МО</vt:lpstr>
      <vt:lpstr>http://www.roszdravnadzor.ru/pages/about/conference/markirovka</vt:lpstr>
      <vt:lpstr>https://xn--80ajghhoc2aj1c8b.xn--p1ai/lectures/?ELEMENT_ID=48221&amp;STREAM=1</vt:lpstr>
      <vt:lpstr>Слайд 66</vt:lpstr>
      <vt:lpstr>Слайд 67</vt:lpstr>
      <vt:lpstr>Слайд 68</vt:lpstr>
      <vt:lpstr>Слайд 69</vt:lpstr>
      <vt:lpstr>Вопросы-ответы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Этапы  по внедрению  маркировки ЛП</dc:title>
  <dc:creator>kusatov.ss</dc:creator>
  <cp:lastModifiedBy>Степан С. Кусатов</cp:lastModifiedBy>
  <cp:revision>116</cp:revision>
  <dcterms:created xsi:type="dcterms:W3CDTF">2017-11-02T03:53:34Z</dcterms:created>
  <dcterms:modified xsi:type="dcterms:W3CDTF">2019-10-30T07:33:54Z</dcterms:modified>
</cp:coreProperties>
</file>